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9" r:id="rId4"/>
    <p:sldId id="261" r:id="rId5"/>
    <p:sldId id="262" r:id="rId6"/>
    <p:sldId id="263" r:id="rId7"/>
    <p:sldId id="264" r:id="rId8"/>
    <p:sldId id="258" r:id="rId9"/>
    <p:sldId id="257" r:id="rId10"/>
    <p:sldId id="267" r:id="rId11"/>
    <p:sldId id="266" r:id="rId12"/>
    <p:sldId id="269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smtClean="0">
                <a:latin typeface="Georgia" panose="02040502050405020303" pitchFamily="18" charset="0"/>
              </a:rPr>
              <a:t>Theology for a Future-Oriented Church</a:t>
            </a:r>
            <a:endParaRPr lang="en-US" sz="4800" dirty="0">
              <a:latin typeface="Georgia" panose="0204050205040502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>
                <a:latin typeface="Georgia" panose="02040502050405020303" pitchFamily="18" charset="0"/>
              </a:rPr>
              <a:t>Richard Lennan</a:t>
            </a:r>
          </a:p>
          <a:p>
            <a:r>
              <a:rPr lang="en-US" sz="2800" dirty="0">
                <a:latin typeface="Georgia" panose="02040502050405020303" pitchFamily="18" charset="0"/>
              </a:rPr>
              <a:t>Boston College—School of Theology and Ministry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09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Georgia" panose="02040502050405020303" pitchFamily="18" charset="0"/>
              </a:rPr>
              <a:t>Tradition</a:t>
            </a:r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marL="0" indent="0" algn="ctr">
              <a:buNone/>
            </a:pPr>
            <a:r>
              <a:rPr lang="en-US" sz="3600" dirty="0" smtClean="0">
                <a:latin typeface="Georgia" panose="02040502050405020303" pitchFamily="18" charset="0"/>
              </a:rPr>
              <a:t>To </a:t>
            </a:r>
            <a:r>
              <a:rPr lang="en-US" sz="3600" dirty="0">
                <a:latin typeface="Georgia" panose="02040502050405020303" pitchFamily="18" charset="0"/>
              </a:rPr>
              <a:t>stand in a tradition is not to stand still but to stand in the deep, loamy soil that feeds further growth</a:t>
            </a:r>
            <a:r>
              <a:rPr lang="en-US" sz="3600" dirty="0" smtClean="0">
                <a:latin typeface="Georgia" panose="02040502050405020303" pitchFamily="18" charset="0"/>
              </a:rPr>
              <a:t>. </a:t>
            </a:r>
          </a:p>
          <a:p>
            <a:pPr marL="0" indent="0" algn="ctr">
              <a:buNone/>
            </a:pPr>
            <a:endParaRPr lang="en-US" sz="3600" dirty="0" smtClean="0">
              <a:latin typeface="Georgia" panose="02040502050405020303" pitchFamily="18" charset="0"/>
            </a:endParaRPr>
          </a:p>
          <a:p>
            <a:pPr>
              <a:buSzPct val="50000"/>
              <a:buFont typeface="Wingdings" panose="05000000000000000000" pitchFamily="2" charset="2"/>
              <a:buChar char="q"/>
            </a:pPr>
            <a:r>
              <a:rPr lang="en-US" dirty="0" smtClean="0">
                <a:latin typeface="Georgia" panose="02040502050405020303" pitchFamily="18" charset="0"/>
              </a:rPr>
              <a:t>Janet </a:t>
            </a:r>
            <a:r>
              <a:rPr lang="en-US" dirty="0">
                <a:latin typeface="Georgia" panose="02040502050405020303" pitchFamily="18" charset="0"/>
              </a:rPr>
              <a:t>Soskice, </a:t>
            </a:r>
            <a:r>
              <a:rPr lang="en-US" dirty="0" smtClean="0">
                <a:latin typeface="Georgia" panose="02040502050405020303" pitchFamily="18" charset="0"/>
              </a:rPr>
              <a:t>‘Tradition’, </a:t>
            </a:r>
            <a:r>
              <a:rPr lang="en-US" dirty="0">
                <a:latin typeface="Georgia" panose="02040502050405020303" pitchFamily="18" charset="0"/>
              </a:rPr>
              <a:t>in </a:t>
            </a:r>
            <a:r>
              <a:rPr lang="en-US" i="1" dirty="0">
                <a:latin typeface="Georgia" panose="02040502050405020303" pitchFamily="18" charset="0"/>
              </a:rPr>
              <a:t>Tradition and Modernity: Christian and Muslim Perspectives</a:t>
            </a:r>
            <a:r>
              <a:rPr lang="en-US" dirty="0">
                <a:latin typeface="Georgia" panose="02040502050405020303" pitchFamily="18" charset="0"/>
              </a:rPr>
              <a:t>, ed. David </a:t>
            </a:r>
            <a:r>
              <a:rPr lang="en-US" dirty="0" smtClean="0">
                <a:latin typeface="Georgia" panose="02040502050405020303" pitchFamily="18" charset="0"/>
              </a:rPr>
              <a:t>Marshall, 29</a:t>
            </a:r>
            <a:r>
              <a:rPr lang="en-US" dirty="0">
                <a:latin typeface="Georgia" panose="02040502050405020303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7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Georgia" panose="02040502050405020303" pitchFamily="18" charset="0"/>
              </a:rPr>
              <a:t>Tradition and </a:t>
            </a:r>
            <a:r>
              <a:rPr lang="en-US" dirty="0" smtClean="0">
                <a:latin typeface="Georgia" panose="02040502050405020303" pitchFamily="18" charset="0"/>
              </a:rPr>
              <a:t>Creativity</a:t>
            </a:r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 hangingPunct="0">
              <a:lnSpc>
                <a:spcPct val="150000"/>
              </a:lnSpc>
              <a:spcBef>
                <a:spcPts val="600"/>
              </a:spcBef>
              <a:buNone/>
            </a:pPr>
            <a:r>
              <a:rPr lang="en-US" sz="3200" dirty="0">
                <a:latin typeface="Georgia" panose="02040502050405020303" pitchFamily="18" charset="0"/>
              </a:rPr>
              <a:t>Being Christian engages imagination and emotion, energy and passion, not as ‘extra’ to belief but as integral, central to it … For if these dimensions of our lives are not engaged, can we effectively and seriously believe in any case?</a:t>
            </a:r>
          </a:p>
          <a:p>
            <a:pPr marL="822960" lvl="0" hangingPunct="0">
              <a:buSzPct val="89000"/>
              <a:buFont typeface="Wingdings" panose="05000000000000000000" pitchFamily="2" charset="2"/>
              <a:buChar char="v"/>
            </a:pPr>
            <a:endParaRPr lang="en-AU" dirty="0" smtClean="0"/>
          </a:p>
          <a:p>
            <a:pPr marL="822960" lvl="0" hangingPunct="0">
              <a:buSzPct val="89000"/>
              <a:buFont typeface="Wingdings" panose="05000000000000000000" pitchFamily="2" charset="2"/>
              <a:buChar char="v"/>
            </a:pPr>
            <a:r>
              <a:rPr lang="en-AU" dirty="0" smtClean="0">
                <a:latin typeface="Georgia" panose="02040502050405020303" pitchFamily="18" charset="0"/>
              </a:rPr>
              <a:t>Ann </a:t>
            </a:r>
            <a:r>
              <a:rPr lang="en-AU" dirty="0">
                <a:latin typeface="Georgia" panose="02040502050405020303" pitchFamily="18" charset="0"/>
              </a:rPr>
              <a:t>Loades, “Word and Sacrament: Recovering Integrity,” in </a:t>
            </a:r>
            <a:r>
              <a:rPr lang="en-AU" i="1" dirty="0">
                <a:latin typeface="Georgia" panose="02040502050405020303" pitchFamily="18" charset="0"/>
              </a:rPr>
              <a:t>Faith In The </a:t>
            </a:r>
            <a:r>
              <a:rPr lang="en-AU" i="1" dirty="0" smtClean="0">
                <a:latin typeface="Georgia" panose="02040502050405020303" pitchFamily="18" charset="0"/>
              </a:rPr>
              <a:t>Public </a:t>
            </a:r>
            <a:r>
              <a:rPr lang="en-AU" i="1" dirty="0">
                <a:latin typeface="Georgia" panose="02040502050405020303" pitchFamily="18" charset="0"/>
              </a:rPr>
              <a:t>Forum</a:t>
            </a:r>
            <a:r>
              <a:rPr lang="en-AU" dirty="0">
                <a:latin typeface="Georgia" panose="02040502050405020303" pitchFamily="18" charset="0"/>
              </a:rPr>
              <a:t>, 30</a:t>
            </a:r>
            <a:r>
              <a:rPr lang="en-AU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48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Georgia" panose="02040502050405020303" pitchFamily="18" charset="0"/>
              </a:rPr>
              <a:t>Discernment</a:t>
            </a:r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 algn="ctr">
              <a:lnSpc>
                <a:spcPct val="170000"/>
              </a:lnSpc>
              <a:spcBef>
                <a:spcPts val="600"/>
              </a:spcBef>
              <a:buSzPct val="80000"/>
              <a:buNone/>
            </a:pPr>
            <a:r>
              <a:rPr lang="en-US" sz="6200" i="1" dirty="0" smtClean="0">
                <a:latin typeface="Georgia" panose="02040502050405020303" pitchFamily="18" charset="0"/>
              </a:rPr>
              <a:t>Discernment </a:t>
            </a:r>
            <a:r>
              <a:rPr lang="en-AU" sz="6200" i="1" dirty="0" smtClean="0">
                <a:latin typeface="Georgia" panose="02040502050405020303" pitchFamily="18" charset="0"/>
              </a:rPr>
              <a:t>is </a:t>
            </a:r>
            <a:r>
              <a:rPr lang="en-AU" sz="6200" i="1" dirty="0">
                <a:latin typeface="Georgia" panose="02040502050405020303" pitchFamily="18" charset="0"/>
              </a:rPr>
              <a:t>not a matter of applying rules or repeating what was done in the past</a:t>
            </a:r>
            <a:r>
              <a:rPr lang="en-AU" sz="6200" dirty="0">
                <a:latin typeface="Georgia" panose="02040502050405020303" pitchFamily="18" charset="0"/>
              </a:rPr>
              <a:t>, since </a:t>
            </a:r>
            <a:r>
              <a:rPr lang="en-AU" sz="6200" dirty="0" smtClean="0">
                <a:latin typeface="Georgia" panose="02040502050405020303" pitchFamily="18" charset="0"/>
              </a:rPr>
              <a:t>what </a:t>
            </a:r>
            <a:r>
              <a:rPr lang="en-AU" sz="6200" dirty="0">
                <a:latin typeface="Georgia" panose="02040502050405020303" pitchFamily="18" charset="0"/>
              </a:rPr>
              <a:t>was useful in one context may not prove so in another. </a:t>
            </a:r>
            <a:r>
              <a:rPr lang="en-AU" sz="6200" i="1" dirty="0" smtClean="0">
                <a:latin typeface="Georgia" panose="02040502050405020303" pitchFamily="18" charset="0"/>
              </a:rPr>
              <a:t>The </a:t>
            </a:r>
            <a:r>
              <a:rPr lang="en-AU" sz="6200" i="1" dirty="0">
                <a:latin typeface="Georgia" panose="02040502050405020303" pitchFamily="18" charset="0"/>
              </a:rPr>
              <a:t>discernment of spirits liberates us from rigidity</a:t>
            </a:r>
            <a:r>
              <a:rPr lang="en-AU" sz="6200" dirty="0">
                <a:latin typeface="Georgia" panose="02040502050405020303" pitchFamily="18" charset="0"/>
              </a:rPr>
              <a:t>, which has no place before the perennial “today” of the risen </a:t>
            </a:r>
            <a:r>
              <a:rPr lang="en-AU" sz="6200" dirty="0" smtClean="0">
                <a:latin typeface="Georgia" panose="02040502050405020303" pitchFamily="18" charset="0"/>
              </a:rPr>
              <a:t>Lord</a:t>
            </a:r>
            <a:r>
              <a:rPr lang="en-AU" sz="5900" dirty="0" smtClean="0">
                <a:latin typeface="Georgia" panose="02040502050405020303" pitchFamily="18" charset="0"/>
              </a:rPr>
              <a:t>.</a:t>
            </a:r>
          </a:p>
          <a:p>
            <a:pPr marL="384048" indent="0">
              <a:spcBef>
                <a:spcPts val="600"/>
              </a:spcBef>
              <a:buSzPct val="70000"/>
              <a:buNone/>
            </a:pPr>
            <a:endParaRPr lang="en-AU" sz="2400" dirty="0" smtClean="0">
              <a:latin typeface="Georgia" panose="02040502050405020303" pitchFamily="18" charset="0"/>
            </a:endParaRPr>
          </a:p>
          <a:p>
            <a:pPr marL="726948" indent="-34290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ct val="70000"/>
              <a:buFont typeface="Wingdings" panose="05000000000000000000" pitchFamily="2" charset="2"/>
              <a:buChar char="Ø"/>
            </a:pPr>
            <a:r>
              <a:rPr lang="en-AU" sz="5000" dirty="0" smtClean="0">
                <a:latin typeface="Georgia" panose="02040502050405020303" pitchFamily="18" charset="0"/>
              </a:rPr>
              <a:t>Pope </a:t>
            </a:r>
            <a:r>
              <a:rPr lang="en-AU" sz="5000" dirty="0">
                <a:latin typeface="Georgia" panose="02040502050405020303" pitchFamily="18" charset="0"/>
              </a:rPr>
              <a:t>Francis, </a:t>
            </a:r>
            <a:r>
              <a:rPr lang="en-AU" sz="5000" i="1" dirty="0">
                <a:latin typeface="Georgia" panose="02040502050405020303" pitchFamily="18" charset="0"/>
              </a:rPr>
              <a:t>Rejoice and Be Glad, </a:t>
            </a:r>
            <a:r>
              <a:rPr lang="en-AU" sz="5000" dirty="0">
                <a:latin typeface="Georgia" panose="02040502050405020303" pitchFamily="18" charset="0"/>
              </a:rPr>
              <a:t>article </a:t>
            </a:r>
            <a:r>
              <a:rPr lang="en-AU" sz="5000" dirty="0" smtClean="0">
                <a:latin typeface="Georgia" panose="02040502050405020303" pitchFamily="18" charset="0"/>
              </a:rPr>
              <a:t>173</a:t>
            </a:r>
            <a:endParaRPr lang="en-AU" sz="5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22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Georgia" panose="02040502050405020303" pitchFamily="18" charset="0"/>
              </a:rPr>
              <a:t>Shaping the Future</a:t>
            </a:r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SzPct val="70000"/>
              <a:buFont typeface="+mj-lt"/>
              <a:buAutoNum type="romanLcPeriod"/>
            </a:pPr>
            <a:r>
              <a:rPr lang="en-US" b="1" dirty="0" smtClean="0">
                <a:latin typeface="Georgia" panose="02040502050405020303" pitchFamily="18" charset="0"/>
              </a:rPr>
              <a:t>Questions</a:t>
            </a:r>
            <a:r>
              <a:rPr lang="en-US" dirty="0" smtClean="0">
                <a:latin typeface="Georgia" panose="02040502050405020303" pitchFamily="18" charset="0"/>
              </a:rPr>
              <a:t> come before answers</a:t>
            </a:r>
          </a:p>
          <a:p>
            <a:pPr marL="514350" indent="-514350">
              <a:buSzPct val="70000"/>
              <a:buFont typeface="+mj-lt"/>
              <a:buAutoNum type="romanLcPeriod"/>
            </a:pPr>
            <a:r>
              <a:rPr lang="en-US" b="1" dirty="0" smtClean="0">
                <a:latin typeface="Georgia" panose="02040502050405020303" pitchFamily="18" charset="0"/>
              </a:rPr>
              <a:t>Listening</a:t>
            </a:r>
            <a:r>
              <a:rPr lang="en-US" dirty="0" smtClean="0">
                <a:latin typeface="Georgia" panose="02040502050405020303" pitchFamily="18" charset="0"/>
              </a:rPr>
              <a:t> comes before talking</a:t>
            </a:r>
          </a:p>
          <a:p>
            <a:pPr marL="514350" indent="-514350">
              <a:buSzPct val="70000"/>
              <a:buFont typeface="+mj-lt"/>
              <a:buAutoNum type="romanLcPeriod"/>
            </a:pPr>
            <a:r>
              <a:rPr lang="en-US" b="1" dirty="0" smtClean="0">
                <a:latin typeface="Georgia" panose="02040502050405020303" pitchFamily="18" charset="0"/>
              </a:rPr>
              <a:t>Self-criticism</a:t>
            </a:r>
            <a:r>
              <a:rPr lang="en-US" dirty="0" smtClean="0">
                <a:latin typeface="Georgia" panose="02040502050405020303" pitchFamily="18" charset="0"/>
              </a:rPr>
              <a:t> can be an authentic response to the Spirit</a:t>
            </a:r>
          </a:p>
          <a:p>
            <a:pPr marL="514350" indent="-514350">
              <a:buSzPct val="70000"/>
              <a:buFont typeface="+mj-lt"/>
              <a:buAutoNum type="romanLcPeriod"/>
            </a:pPr>
            <a:r>
              <a:rPr lang="en-US" b="1" dirty="0" smtClean="0">
                <a:latin typeface="Georgia" panose="02040502050405020303" pitchFamily="18" charset="0"/>
              </a:rPr>
              <a:t>Dialogue</a:t>
            </a:r>
            <a:r>
              <a:rPr lang="en-US" dirty="0" smtClean="0">
                <a:latin typeface="Georgia" panose="02040502050405020303" pitchFamily="18" charset="0"/>
              </a:rPr>
              <a:t> is a structuring principle of the ecclesial community</a:t>
            </a:r>
          </a:p>
          <a:p>
            <a:pPr marL="514350" indent="-514350">
              <a:buSzPct val="70000"/>
              <a:buFont typeface="+mj-lt"/>
              <a:buAutoNum type="romanLcPeriod"/>
            </a:pPr>
            <a:r>
              <a:rPr lang="en-US" b="1" dirty="0" smtClean="0">
                <a:latin typeface="Georgia" panose="02040502050405020303" pitchFamily="18" charset="0"/>
              </a:rPr>
              <a:t>Being “catholic”</a:t>
            </a:r>
            <a:r>
              <a:rPr lang="en-US" dirty="0" smtClean="0">
                <a:latin typeface="Georgia" panose="02040502050405020303" pitchFamily="18" charset="0"/>
              </a:rPr>
              <a:t> requires a focus on more than one idea/action </a:t>
            </a:r>
          </a:p>
          <a:p>
            <a:pPr marL="514350" indent="-514350">
              <a:buSzPct val="70000"/>
              <a:buFont typeface="+mj-lt"/>
              <a:buAutoNum type="romanLcPeriod"/>
            </a:pPr>
            <a:r>
              <a:rPr lang="en-US" b="1" dirty="0" smtClean="0">
                <a:latin typeface="Georgia" panose="02040502050405020303" pitchFamily="18" charset="0"/>
              </a:rPr>
              <a:t>The</a:t>
            </a:r>
            <a:r>
              <a:rPr lang="en-US" dirty="0" smtClean="0">
                <a:latin typeface="Georgia" panose="02040502050405020303" pitchFamily="18" charset="0"/>
              </a:rPr>
              <a:t> </a:t>
            </a:r>
            <a:r>
              <a:rPr lang="en-US" b="1" dirty="0" smtClean="0">
                <a:latin typeface="Georgia" panose="02040502050405020303" pitchFamily="18" charset="0"/>
              </a:rPr>
              <a:t>gospel </a:t>
            </a:r>
            <a:r>
              <a:rPr lang="en-US" dirty="0" smtClean="0">
                <a:latin typeface="Georgia" panose="02040502050405020303" pitchFamily="18" charset="0"/>
              </a:rPr>
              <a:t>can stand “unencumbered by arms”</a:t>
            </a:r>
          </a:p>
          <a:p>
            <a:pPr marL="514350" indent="-514350">
              <a:buSzPct val="70000"/>
              <a:buFont typeface="+mj-lt"/>
              <a:buAutoNum type="romanLcPeriod"/>
            </a:pPr>
            <a:r>
              <a:rPr lang="en-US" b="1" dirty="0" smtClean="0">
                <a:latin typeface="Georgia" panose="02040502050405020303" pitchFamily="18" charset="0"/>
              </a:rPr>
              <a:t>Discipleship</a:t>
            </a:r>
            <a:r>
              <a:rPr lang="en-US" dirty="0" smtClean="0">
                <a:latin typeface="Georgia" panose="02040502050405020303" pitchFamily="18" charset="0"/>
              </a:rPr>
              <a:t> does not have a “use-by” date</a:t>
            </a:r>
          </a:p>
          <a:p>
            <a:pPr marL="514350" indent="-514350">
              <a:buSzPct val="70000"/>
              <a:buFont typeface="+mj-lt"/>
              <a:buAutoNum type="romanLcPeriod"/>
            </a:pPr>
            <a:r>
              <a:rPr lang="en-US" b="1" dirty="0" smtClean="0">
                <a:latin typeface="Georgia" panose="02040502050405020303" pitchFamily="18" charset="0"/>
              </a:rPr>
              <a:t>The goal is faithfulness, </a:t>
            </a:r>
            <a:r>
              <a:rPr lang="en-US" dirty="0" smtClean="0">
                <a:latin typeface="Georgia" panose="02040502050405020303" pitchFamily="18" charset="0"/>
              </a:rPr>
              <a:t>not perfection</a:t>
            </a:r>
          </a:p>
          <a:p>
            <a:pPr marL="0" indent="0" algn="ctr">
              <a:buNone/>
            </a:pPr>
            <a:r>
              <a:rPr lang="en-US" sz="2800" b="1" i="1" dirty="0">
                <a:latin typeface="Georgia" panose="02040502050405020303" pitchFamily="18" charset="0"/>
                <a:cs typeface="Calibri" panose="020F0502020204030204" pitchFamily="34" charset="0"/>
              </a:rPr>
              <a:t>“Holiness is the most attractive face of the Church” </a:t>
            </a:r>
            <a:endParaRPr lang="en-US" sz="2800" b="1" i="1" dirty="0" smtClean="0">
              <a:latin typeface="Georgia" panose="02040502050405020303" pitchFamily="18" charset="0"/>
              <a:cs typeface="Calibri" panose="020F0502020204030204" pitchFamily="34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dirty="0" smtClean="0">
                <a:latin typeface="Georgia" panose="02040502050405020303" pitchFamily="18" charset="0"/>
                <a:cs typeface="Calibri" panose="020F0502020204030204" pitchFamily="34" charset="0"/>
              </a:rPr>
              <a:t>- Pope </a:t>
            </a:r>
            <a:r>
              <a:rPr lang="en-US" dirty="0">
                <a:latin typeface="Georgia" panose="02040502050405020303" pitchFamily="18" charset="0"/>
                <a:cs typeface="Calibri" panose="020F0502020204030204" pitchFamily="34" charset="0"/>
              </a:rPr>
              <a:t>Francis, </a:t>
            </a:r>
            <a:r>
              <a:rPr lang="en-US" i="1" dirty="0">
                <a:latin typeface="Georgia" panose="02040502050405020303" pitchFamily="18" charset="0"/>
                <a:cs typeface="Calibri" panose="020F0502020204030204" pitchFamily="34" charset="0"/>
              </a:rPr>
              <a:t>Gaudete et </a:t>
            </a:r>
            <a:r>
              <a:rPr lang="en-US" i="1" dirty="0" err="1">
                <a:latin typeface="Georgia" panose="02040502050405020303" pitchFamily="18" charset="0"/>
                <a:cs typeface="Calibri" panose="020F0502020204030204" pitchFamily="34" charset="0"/>
              </a:rPr>
              <a:t>Exsultate</a:t>
            </a:r>
            <a:r>
              <a:rPr lang="en-US" i="1" dirty="0">
                <a:latin typeface="Georgia" panose="02040502050405020303" pitchFamily="18" charset="0"/>
                <a:cs typeface="Calibri" panose="020F0502020204030204" pitchFamily="34" charset="0"/>
              </a:rPr>
              <a:t>,</a:t>
            </a:r>
            <a:r>
              <a:rPr lang="en-US" dirty="0">
                <a:latin typeface="Georgia" panose="02040502050405020303" pitchFamily="18" charset="0"/>
                <a:cs typeface="Calibri" panose="020F0502020204030204" pitchFamily="34" charset="0"/>
              </a:rPr>
              <a:t> “Rejoice and Be Glad,” #</a:t>
            </a:r>
            <a:r>
              <a:rPr lang="en-US" dirty="0" smtClean="0">
                <a:latin typeface="Georgia" panose="02040502050405020303" pitchFamily="18" charset="0"/>
                <a:cs typeface="Calibri" panose="020F0502020204030204" pitchFamily="34" charset="0"/>
              </a:rPr>
              <a:t>9</a:t>
            </a:r>
            <a:endParaRPr lang="en-US" dirty="0">
              <a:latin typeface="Georgia" panose="02040502050405020303" pitchFamily="18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014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Georgia" panose="02040502050405020303" pitchFamily="18" charset="0"/>
              </a:rPr>
              <a:t>God as Future-1</a:t>
            </a:r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3300" dirty="0">
                <a:latin typeface="Georgia" panose="02040502050405020303" pitchFamily="18" charset="0"/>
              </a:rPr>
              <a:t>God reveals </a:t>
            </a:r>
            <a:r>
              <a:rPr lang="en-US" sz="3300" dirty="0" smtClean="0">
                <a:latin typeface="Georgia" panose="02040502050405020303" pitchFamily="18" charset="0"/>
              </a:rPr>
              <a:t>[Godself] </a:t>
            </a:r>
            <a:r>
              <a:rPr lang="en-US" sz="3300" dirty="0">
                <a:latin typeface="Georgia" panose="02040502050405020303" pitchFamily="18" charset="0"/>
              </a:rPr>
              <a:t>as the God who guides and leads in a history that cannot be tied down beforehand, a history in which </a:t>
            </a:r>
            <a:r>
              <a:rPr lang="en-US" sz="3300" dirty="0" smtClean="0">
                <a:latin typeface="Georgia" panose="02040502050405020303" pitchFamily="18" charset="0"/>
              </a:rPr>
              <a:t>[God] </a:t>
            </a:r>
            <a:r>
              <a:rPr lang="en-US" sz="3300" dirty="0">
                <a:latin typeface="Georgia" panose="02040502050405020303" pitchFamily="18" charset="0"/>
              </a:rPr>
              <a:t>will always be present in a </a:t>
            </a:r>
            <a:r>
              <a:rPr lang="en-US" sz="3300" dirty="0" err="1">
                <a:latin typeface="Georgia" panose="02040502050405020303" pitchFamily="18" charset="0"/>
              </a:rPr>
              <a:t>nondeducible</a:t>
            </a:r>
            <a:r>
              <a:rPr lang="en-US" sz="3300" dirty="0">
                <a:latin typeface="Georgia" panose="02040502050405020303" pitchFamily="18" charset="0"/>
              </a:rPr>
              <a:t>, sovereign, and—yet again—unexpected way and who is again and again the ever-new future of </a:t>
            </a:r>
            <a:r>
              <a:rPr lang="en-US" sz="3300" dirty="0" smtClean="0">
                <a:latin typeface="Georgia" panose="02040502050405020303" pitchFamily="18" charset="0"/>
              </a:rPr>
              <a:t>[God’s] people.</a:t>
            </a:r>
          </a:p>
          <a:p>
            <a:pPr marL="0" indent="0">
              <a:buNone/>
            </a:pPr>
            <a:endParaRPr lang="en-US" sz="2800" dirty="0">
              <a:latin typeface="Georgia" panose="02040502050405020303" pitchFamily="18" charset="0"/>
            </a:endParaRPr>
          </a:p>
          <a:p>
            <a:pPr>
              <a:buSzPct val="60000"/>
              <a:buFont typeface="Wingdings" panose="05000000000000000000" pitchFamily="2" charset="2"/>
              <a:buChar char="q"/>
            </a:pPr>
            <a:r>
              <a:rPr lang="en-US" dirty="0">
                <a:latin typeface="Georgia" panose="02040502050405020303" pitchFamily="18" charset="0"/>
              </a:rPr>
              <a:t>Walter Kasper, </a:t>
            </a:r>
            <a:r>
              <a:rPr lang="en-US" i="1" dirty="0">
                <a:latin typeface="Georgia" panose="02040502050405020303" pitchFamily="18" charset="0"/>
              </a:rPr>
              <a:t>Mercy: The Essence of the Gospel and the Key to Christian Life</a:t>
            </a:r>
            <a:r>
              <a:rPr lang="en-US" dirty="0">
                <a:latin typeface="Georgia" panose="02040502050405020303" pitchFamily="18" charset="0"/>
              </a:rPr>
              <a:t>, </a:t>
            </a:r>
            <a:r>
              <a:rPr lang="en-US" dirty="0" smtClean="0">
                <a:latin typeface="Georgia" panose="02040502050405020303" pitchFamily="18" charset="0"/>
              </a:rPr>
              <a:t>47</a:t>
            </a:r>
          </a:p>
          <a:p>
            <a:pPr marL="0" indent="0">
              <a:buNone/>
            </a:pPr>
            <a:endParaRPr lang="en-US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79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Georgia" panose="02040502050405020303" pitchFamily="18" charset="0"/>
              </a:rPr>
              <a:t>God as </a:t>
            </a:r>
            <a:r>
              <a:rPr lang="en-US" dirty="0" smtClean="0">
                <a:latin typeface="Georgia" panose="02040502050405020303" pitchFamily="18" charset="0"/>
              </a:rPr>
              <a:t>Future-2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27432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sz="4000" dirty="0">
                <a:latin typeface="Georgia" panose="02040502050405020303" pitchFamily="18" charset="0"/>
              </a:rPr>
              <a:t>The body of Christ is by becoming again and again what it is as if it were not at all that which it is. </a:t>
            </a:r>
            <a:endParaRPr lang="en-US" sz="4000" dirty="0" smtClean="0">
              <a:latin typeface="Georgia" panose="02040502050405020303" pitchFamily="18" charset="0"/>
            </a:endParaRPr>
          </a:p>
          <a:p>
            <a:pPr marL="27432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sz="4000" dirty="0" smtClean="0">
                <a:latin typeface="Georgia" panose="02040502050405020303" pitchFamily="18" charset="0"/>
              </a:rPr>
              <a:t>The </a:t>
            </a:r>
            <a:r>
              <a:rPr lang="en-US" sz="4000" dirty="0">
                <a:latin typeface="Georgia" panose="02040502050405020303" pitchFamily="18" charset="0"/>
              </a:rPr>
              <a:t>Spirit brings the charismata from the future, from the </a:t>
            </a:r>
            <a:r>
              <a:rPr lang="en-US" sz="4000" i="1" dirty="0" err="1">
                <a:latin typeface="Georgia" panose="02040502050405020303" pitchFamily="18" charset="0"/>
              </a:rPr>
              <a:t>eschata</a:t>
            </a:r>
            <a:r>
              <a:rPr lang="en-US" sz="4000" dirty="0">
                <a:latin typeface="Georgia" panose="02040502050405020303" pitchFamily="18" charset="0"/>
              </a:rPr>
              <a:t>, as new events; </a:t>
            </a:r>
            <a:r>
              <a:rPr lang="en-US" sz="4000" dirty="0" smtClean="0">
                <a:latin typeface="Georgia" panose="02040502050405020303" pitchFamily="18" charset="0"/>
              </a:rPr>
              <a:t>[the Spirit] </a:t>
            </a:r>
            <a:r>
              <a:rPr lang="en-US" sz="4000" dirty="0">
                <a:latin typeface="Georgia" panose="02040502050405020303" pitchFamily="18" charset="0"/>
              </a:rPr>
              <a:t>does not elicit them out of </a:t>
            </a:r>
            <a:r>
              <a:rPr lang="en-US" sz="4000" dirty="0" smtClean="0">
                <a:latin typeface="Georgia" panose="02040502050405020303" pitchFamily="18" charset="0"/>
              </a:rPr>
              <a:t>history </a:t>
            </a:r>
            <a:r>
              <a:rPr lang="en-US" sz="4000" dirty="0">
                <a:latin typeface="Georgia" panose="02040502050405020303" pitchFamily="18" charset="0"/>
              </a:rPr>
              <a:t>as out of a deposit of grace</a:t>
            </a:r>
            <a:r>
              <a:rPr lang="en-US" sz="4000" dirty="0" smtClean="0">
                <a:latin typeface="Georgia" panose="02040502050405020303" pitchFamily="18" charset="0"/>
              </a:rPr>
              <a:t>.</a:t>
            </a:r>
          </a:p>
          <a:p>
            <a:pPr marL="0" indent="0">
              <a:buNone/>
            </a:pPr>
            <a:endParaRPr lang="en-US" sz="3200" dirty="0">
              <a:latin typeface="Georgia" panose="02040502050405020303" pitchFamily="18" charset="0"/>
            </a:endParaRPr>
          </a:p>
          <a:p>
            <a:pPr>
              <a:buSzPct val="70000"/>
              <a:buFont typeface="Wingdings" panose="05000000000000000000" pitchFamily="2" charset="2"/>
              <a:buChar char="v"/>
            </a:pPr>
            <a:r>
              <a:rPr lang="en-US" dirty="0">
                <a:latin typeface="Georgia" panose="02040502050405020303" pitchFamily="18" charset="0"/>
              </a:rPr>
              <a:t>John </a:t>
            </a:r>
            <a:r>
              <a:rPr lang="en-US" dirty="0" err="1">
                <a:latin typeface="Georgia" panose="02040502050405020303" pitchFamily="18" charset="0"/>
              </a:rPr>
              <a:t>Zizioulas</a:t>
            </a:r>
            <a:r>
              <a:rPr lang="en-US" dirty="0">
                <a:latin typeface="Georgia" panose="02040502050405020303" pitchFamily="18" charset="0"/>
              </a:rPr>
              <a:t>, </a:t>
            </a:r>
            <a:r>
              <a:rPr lang="en-US" i="1" dirty="0">
                <a:latin typeface="Georgia" panose="02040502050405020303" pitchFamily="18" charset="0"/>
              </a:rPr>
              <a:t>Communion and Otherness: Further Studies in Personhood and the </a:t>
            </a:r>
            <a:r>
              <a:rPr lang="en-US" i="1" dirty="0" smtClean="0">
                <a:latin typeface="Georgia" panose="02040502050405020303" pitchFamily="18" charset="0"/>
              </a:rPr>
              <a:t>Church</a:t>
            </a:r>
            <a:r>
              <a:rPr lang="en-US" dirty="0" smtClean="0">
                <a:latin typeface="Georgia" panose="02040502050405020303" pitchFamily="18" charset="0"/>
              </a:rPr>
              <a:t>, </a:t>
            </a:r>
            <a:r>
              <a:rPr lang="en-US" dirty="0">
                <a:latin typeface="Georgia" panose="02040502050405020303" pitchFamily="18" charset="0"/>
              </a:rPr>
              <a:t>296</a:t>
            </a:r>
          </a:p>
        </p:txBody>
      </p:sp>
    </p:spTree>
    <p:extLst>
      <p:ext uri="{BB962C8B-B14F-4D97-AF65-F5344CB8AC3E}">
        <p14:creationId xmlns:p14="http://schemas.microsoft.com/office/powerpoint/2010/main" val="199881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Georgia" panose="02040502050405020303" pitchFamily="18" charset="0"/>
              </a:rPr>
              <a:t>God as Interruption</a:t>
            </a:r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3600" dirty="0">
                <a:latin typeface="Georgia" panose="02040502050405020303" pitchFamily="18" charset="0"/>
              </a:rPr>
              <a:t>God simply cannot be thought of without this idea irritating and </a:t>
            </a:r>
            <a:r>
              <a:rPr lang="en-US" sz="3600" dirty="0" smtClean="0">
                <a:latin typeface="Georgia" panose="02040502050405020303" pitchFamily="18" charset="0"/>
              </a:rPr>
              <a:t>disrupting </a:t>
            </a:r>
            <a:r>
              <a:rPr lang="en-US" sz="3600" dirty="0">
                <a:latin typeface="Georgia" panose="02040502050405020303" pitchFamily="18" charset="0"/>
              </a:rPr>
              <a:t>the immediate interests of the one who is trying to think </a:t>
            </a:r>
            <a:r>
              <a:rPr lang="en-US" sz="3600" dirty="0" smtClean="0">
                <a:latin typeface="Georgia" panose="02040502050405020303" pitchFamily="18" charset="0"/>
              </a:rPr>
              <a:t>it.</a:t>
            </a:r>
          </a:p>
          <a:p>
            <a:pPr marL="0" indent="0">
              <a:buNone/>
            </a:pPr>
            <a:endParaRPr lang="en-US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dirty="0" smtClean="0">
              <a:latin typeface="Georgia" panose="02040502050405020303" pitchFamily="18" charset="0"/>
            </a:endParaRPr>
          </a:p>
          <a:p>
            <a:pPr>
              <a:buSzPct val="69000"/>
              <a:buFont typeface="Wingdings" panose="05000000000000000000" pitchFamily="2" charset="2"/>
              <a:buChar char="Ø"/>
            </a:pPr>
            <a:r>
              <a:rPr lang="en-US" dirty="0">
                <a:latin typeface="Georgia" panose="02040502050405020303" pitchFamily="18" charset="0"/>
              </a:rPr>
              <a:t>Johann Baptist Metz, </a:t>
            </a:r>
            <a:r>
              <a:rPr lang="en-US" i="1" dirty="0">
                <a:latin typeface="Georgia" panose="02040502050405020303" pitchFamily="18" charset="0"/>
              </a:rPr>
              <a:t>Faith in History and Society: Towards a Practical Fundamental Theology</a:t>
            </a:r>
            <a:r>
              <a:rPr lang="en-US" dirty="0" smtClean="0">
                <a:latin typeface="Georgia" panose="02040502050405020303" pitchFamily="18" charset="0"/>
              </a:rPr>
              <a:t>, </a:t>
            </a:r>
            <a:r>
              <a:rPr lang="en-US" dirty="0">
                <a:latin typeface="Georgia" panose="02040502050405020303" pitchFamily="18" charset="0"/>
              </a:rPr>
              <a:t>62.</a:t>
            </a:r>
          </a:p>
        </p:txBody>
      </p:sp>
    </p:spTree>
    <p:extLst>
      <p:ext uri="{BB962C8B-B14F-4D97-AF65-F5344CB8AC3E}">
        <p14:creationId xmlns:p14="http://schemas.microsoft.com/office/powerpoint/2010/main" val="360906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latin typeface="Georgia" panose="02040502050405020303" pitchFamily="18" charset="0"/>
                <a:cs typeface="Calibri" panose="020F0502020204030204" pitchFamily="34" charset="0"/>
              </a:rPr>
              <a:t>The Dislocation of the Present Moment</a:t>
            </a:r>
            <a:endParaRPr lang="en-US" dirty="0">
              <a:latin typeface="Georgia" panose="02040502050405020303" pitchFamily="18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500" b="1" u="sng" dirty="0" smtClean="0">
                <a:latin typeface="Georgia" panose="02040502050405020303" pitchFamily="18" charset="0"/>
                <a:cs typeface="Calibri" panose="020F0502020204030204" pitchFamily="34" charset="0"/>
              </a:rPr>
              <a:t>Dislocation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US" sz="1300" b="1" u="sng" dirty="0" smtClean="0">
              <a:latin typeface="Georgia" panose="02040502050405020303" pitchFamily="18" charset="0"/>
              <a:cs typeface="Calibri" panose="020F0502020204030204" pitchFamily="34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SzPct val="75000"/>
              <a:buFont typeface="Wingdings" panose="05000000000000000000" pitchFamily="2" charset="2"/>
              <a:buChar char="§"/>
            </a:pPr>
            <a:r>
              <a:rPr lang="en-US" sz="3600" dirty="0" smtClean="0">
                <a:latin typeface="Georgia" panose="02040502050405020303" pitchFamily="18" charset="0"/>
                <a:cs typeface="Calibri" panose="020F0502020204030204" pitchFamily="34" charset="0"/>
              </a:rPr>
              <a:t>A </a:t>
            </a:r>
            <a:r>
              <a:rPr lang="en-US" sz="3600" dirty="0">
                <a:latin typeface="Georgia" panose="02040502050405020303" pitchFamily="18" charset="0"/>
                <a:cs typeface="Calibri" panose="020F0502020204030204" pitchFamily="34" charset="0"/>
              </a:rPr>
              <a:t>sense of homelessness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SzPct val="75000"/>
              <a:buFont typeface="Wingdings" panose="05000000000000000000" pitchFamily="2" charset="2"/>
              <a:buChar char="§"/>
            </a:pPr>
            <a:r>
              <a:rPr lang="en-US" sz="3600" dirty="0">
                <a:latin typeface="Georgia" panose="02040502050405020303" pitchFamily="18" charset="0"/>
                <a:cs typeface="Calibri" panose="020F0502020204030204" pitchFamily="34" charset="0"/>
              </a:rPr>
              <a:t>Loss of certainty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SzPct val="75000"/>
              <a:buNone/>
            </a:pPr>
            <a:r>
              <a:rPr lang="en-US" sz="3600" i="1" dirty="0" smtClean="0">
                <a:latin typeface="Georgia" panose="02040502050405020303" pitchFamily="18" charset="0"/>
                <a:cs typeface="Calibri" panose="020F0502020204030204" pitchFamily="34" charset="0"/>
              </a:rPr>
              <a:t>“The </a:t>
            </a:r>
            <a:r>
              <a:rPr lang="en-US" sz="3600" i="1" dirty="0">
                <a:latin typeface="Georgia" panose="02040502050405020303" pitchFamily="18" charset="0"/>
                <a:cs typeface="Calibri" panose="020F0502020204030204" pitchFamily="34" charset="0"/>
              </a:rPr>
              <a:t>God who was once familiar, because God was ‘locatable’ in a religious geography and scientific cosmology is no longer easily </a:t>
            </a:r>
            <a:r>
              <a:rPr lang="en-US" sz="3600" i="1" dirty="0" smtClean="0">
                <a:latin typeface="Georgia" panose="02040502050405020303" pitchFamily="18" charset="0"/>
                <a:cs typeface="Calibri" panose="020F0502020204030204" pitchFamily="34" charset="0"/>
              </a:rPr>
              <a:t>found.”</a:t>
            </a:r>
          </a:p>
          <a:p>
            <a:pPr marL="0" indent="0" algn="ctr">
              <a:lnSpc>
                <a:spcPct val="70000"/>
              </a:lnSpc>
              <a:spcBef>
                <a:spcPts val="0"/>
              </a:spcBef>
              <a:buSzPct val="75000"/>
              <a:buNone/>
            </a:pPr>
            <a:endParaRPr lang="en-US" sz="1000" dirty="0" smtClean="0">
              <a:latin typeface="Georgia" panose="02040502050405020303" pitchFamily="18" charset="0"/>
              <a:cs typeface="Calibri" panose="020F0502020204030204" pitchFamily="34" charset="0"/>
            </a:endParaRPr>
          </a:p>
          <a:p>
            <a:pPr marL="0" indent="0" algn="ctr">
              <a:lnSpc>
                <a:spcPct val="70000"/>
              </a:lnSpc>
              <a:spcBef>
                <a:spcPts val="0"/>
              </a:spcBef>
              <a:buSzPct val="75000"/>
              <a:buNone/>
            </a:pPr>
            <a:endParaRPr lang="en-US" sz="3500" dirty="0" smtClean="0">
              <a:latin typeface="Georgia" panose="02040502050405020303" pitchFamily="18" charset="0"/>
              <a:cs typeface="Calibri" panose="020F0502020204030204" pitchFamily="34" charset="0"/>
            </a:endParaRPr>
          </a:p>
          <a:p>
            <a:pPr marL="0" indent="0" algn="ctr">
              <a:lnSpc>
                <a:spcPct val="70000"/>
              </a:lnSpc>
              <a:spcBef>
                <a:spcPts val="0"/>
              </a:spcBef>
              <a:buSzPct val="75000"/>
              <a:buNone/>
            </a:pPr>
            <a:r>
              <a:rPr lang="en-US" sz="3500" dirty="0" smtClean="0">
                <a:latin typeface="Georgia" panose="02040502050405020303" pitchFamily="18" charset="0"/>
                <a:cs typeface="Calibri" panose="020F0502020204030204" pitchFamily="34" charset="0"/>
              </a:rPr>
              <a:t> </a:t>
            </a:r>
            <a:endParaRPr lang="en-US" sz="3500" dirty="0">
              <a:latin typeface="Georgia" panose="02040502050405020303" pitchFamily="18" charset="0"/>
              <a:cs typeface="Calibri" panose="020F0502020204030204" pitchFamily="34" charset="0"/>
            </a:endParaRPr>
          </a:p>
          <a:p>
            <a:pPr marL="640080">
              <a:buFont typeface="Arial" panose="020B0604020202020204" pitchFamily="34" charset="0"/>
              <a:buChar char="•"/>
            </a:pPr>
            <a:r>
              <a:rPr lang="en-US" sz="2600" dirty="0">
                <a:latin typeface="Georgia" panose="02040502050405020303" pitchFamily="18" charset="0"/>
                <a:cs typeface="Calibri" panose="020F0502020204030204" pitchFamily="34" charset="0"/>
              </a:rPr>
              <a:t>Paul Crowley, </a:t>
            </a:r>
            <a:r>
              <a:rPr lang="en-US" sz="2600" i="1" dirty="0">
                <a:latin typeface="Georgia" panose="02040502050405020303" pitchFamily="18" charset="0"/>
                <a:cs typeface="Calibri" panose="020F0502020204030204" pitchFamily="34" charset="0"/>
              </a:rPr>
              <a:t>The Unmoored God: Believing in a Time of </a:t>
            </a:r>
            <a:r>
              <a:rPr lang="en-US" sz="2600" i="1" dirty="0" smtClean="0">
                <a:latin typeface="Georgia" panose="02040502050405020303" pitchFamily="18" charset="0"/>
                <a:cs typeface="Calibri" panose="020F0502020204030204" pitchFamily="34" charset="0"/>
              </a:rPr>
              <a:t>Dislocation, </a:t>
            </a:r>
            <a:r>
              <a:rPr lang="en-US" sz="2600" dirty="0" smtClean="0">
                <a:latin typeface="Georgia" panose="02040502050405020303" pitchFamily="18" charset="0"/>
                <a:cs typeface="Calibri" panose="020F0502020204030204" pitchFamily="34" charset="0"/>
              </a:rPr>
              <a:t>21 </a:t>
            </a:r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19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Georgia" panose="02040502050405020303" pitchFamily="18" charset="0"/>
                <a:cs typeface="Calibri" panose="020F0502020204030204" pitchFamily="34" charset="0"/>
              </a:rPr>
              <a:t>Expressions of Dislocation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b="1" dirty="0" smtClean="0">
                <a:cs typeface="Calibri" panose="020F0502020204030204" pitchFamily="34" charset="0"/>
              </a:rPr>
              <a:t>Cultural</a:t>
            </a:r>
            <a:r>
              <a:rPr lang="en-US" sz="3200" dirty="0" smtClean="0">
                <a:cs typeface="Calibri" panose="020F0502020204030204" pitchFamily="34" charset="0"/>
              </a:rPr>
              <a:t>—“climate emergency”, social-political polarization, and increasing economic inequality</a:t>
            </a:r>
          </a:p>
          <a:p>
            <a:pPr marL="0" indent="0">
              <a:buNone/>
            </a:pPr>
            <a:endParaRPr lang="en-US" sz="3200" dirty="0">
              <a:cs typeface="Calibri" panose="020F0502020204030204" pitchFamily="34" charset="0"/>
            </a:endParaRPr>
          </a:p>
          <a:p>
            <a:r>
              <a:rPr lang="en-US" sz="3200" b="1" dirty="0">
                <a:cs typeface="Calibri" panose="020F0502020204030204" pitchFamily="34" charset="0"/>
              </a:rPr>
              <a:t>Spiritual</a:t>
            </a:r>
            <a:r>
              <a:rPr lang="en-US" sz="3200" dirty="0">
                <a:cs typeface="Calibri" panose="020F0502020204030204" pitchFamily="34" charset="0"/>
              </a:rPr>
              <a:t>—the </a:t>
            </a:r>
            <a:r>
              <a:rPr lang="en-US" sz="3200" dirty="0" smtClean="0">
                <a:cs typeface="Calibri" panose="020F0502020204030204" pitchFamily="34" charset="0"/>
              </a:rPr>
              <a:t>growth </a:t>
            </a:r>
            <a:r>
              <a:rPr lang="en-US" sz="3200" dirty="0">
                <a:cs typeface="Calibri" panose="020F0502020204030204" pitchFamily="34" charset="0"/>
              </a:rPr>
              <a:t>of the “nones</a:t>
            </a:r>
            <a:r>
              <a:rPr lang="en-US" sz="3200" dirty="0" smtClean="0">
                <a:cs typeface="Calibri" panose="020F0502020204030204" pitchFamily="34" charset="0"/>
              </a:rPr>
              <a:t>”/“</a:t>
            </a:r>
            <a:r>
              <a:rPr lang="en-US" sz="3200" dirty="0" err="1" smtClean="0">
                <a:cs typeface="Calibri" panose="020F0502020204030204" pitchFamily="34" charset="0"/>
              </a:rPr>
              <a:t>dones</a:t>
            </a:r>
            <a:r>
              <a:rPr lang="en-US" sz="3200" dirty="0" smtClean="0">
                <a:cs typeface="Calibri" panose="020F0502020204030204" pitchFamily="34" charset="0"/>
              </a:rPr>
              <a:t>”</a:t>
            </a:r>
          </a:p>
          <a:p>
            <a:pPr marL="0" indent="0">
              <a:buNone/>
            </a:pPr>
            <a:r>
              <a:rPr lang="en-US" sz="3200" dirty="0" smtClean="0">
                <a:cs typeface="Calibri" panose="020F0502020204030204" pitchFamily="34" charset="0"/>
              </a:rPr>
              <a:t> </a:t>
            </a:r>
            <a:endParaRPr lang="en-US" sz="3200" dirty="0">
              <a:cs typeface="Calibri" panose="020F0502020204030204" pitchFamily="34" charset="0"/>
            </a:endParaRPr>
          </a:p>
          <a:p>
            <a:r>
              <a:rPr lang="en-US" sz="3200" b="1" dirty="0">
                <a:cs typeface="Calibri" panose="020F0502020204030204" pitchFamily="34" charset="0"/>
              </a:rPr>
              <a:t>Ecclesial</a:t>
            </a:r>
            <a:r>
              <a:rPr lang="en-US" sz="3200" dirty="0">
                <a:cs typeface="Calibri" panose="020F0502020204030204" pitchFamily="34" charset="0"/>
              </a:rPr>
              <a:t>—disillusionment in wake of clerical sexual </a:t>
            </a:r>
            <a:r>
              <a:rPr lang="en-US" sz="3200" dirty="0" smtClean="0">
                <a:cs typeface="Calibri" panose="020F0502020204030204" pitchFamily="34" charset="0"/>
              </a:rPr>
              <a:t>abuse/episcopal dishonesty, </a:t>
            </a:r>
            <a:r>
              <a:rPr lang="en-US" sz="3200" dirty="0">
                <a:cs typeface="Calibri" panose="020F0502020204030204" pitchFamily="34" charset="0"/>
              </a:rPr>
              <a:t>continued lack of </a:t>
            </a:r>
            <a:r>
              <a:rPr lang="en-US" sz="3200" dirty="0" smtClean="0">
                <a:cs typeface="Calibri" panose="020F0502020204030204" pitchFamily="34" charset="0"/>
              </a:rPr>
              <a:t>inclusiveness, and resistance </a:t>
            </a:r>
            <a:r>
              <a:rPr lang="en-US" sz="3200" dirty="0">
                <a:cs typeface="Calibri" panose="020F0502020204030204" pitchFamily="34" charset="0"/>
              </a:rPr>
              <a:t>to </a:t>
            </a:r>
            <a:r>
              <a:rPr lang="en-US" sz="3200" dirty="0" smtClean="0">
                <a:cs typeface="Calibri" panose="020F0502020204030204" pitchFamily="34" charset="0"/>
              </a:rPr>
              <a:t>possible 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25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Georgia" panose="02040502050405020303" pitchFamily="18" charset="0"/>
                <a:cs typeface="Calibri" panose="020F0502020204030204" pitchFamily="34" charset="0"/>
              </a:rPr>
              <a:t>Responses to Dislocation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3200" dirty="0">
                <a:latin typeface="Georgia" panose="02040502050405020303" pitchFamily="18" charset="0"/>
                <a:cs typeface="Calibri" panose="020F0502020204030204" pitchFamily="34" charset="0"/>
              </a:rPr>
              <a:t>Despair that nothing can be done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3200" dirty="0">
                <a:latin typeface="Georgia" panose="02040502050405020303" pitchFamily="18" charset="0"/>
                <a:cs typeface="Calibri" panose="020F0502020204030204" pitchFamily="34" charset="0"/>
              </a:rPr>
              <a:t>A desire for certainty, to overcome flux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3200" dirty="0">
                <a:latin typeface="Georgia" panose="02040502050405020303" pitchFamily="18" charset="0"/>
                <a:cs typeface="Calibri" panose="020F0502020204030204" pitchFamily="34" charset="0"/>
              </a:rPr>
              <a:t>A desire to </a:t>
            </a:r>
            <a:r>
              <a:rPr lang="en-US" sz="3200" dirty="0" smtClean="0">
                <a:latin typeface="Georgia" panose="02040502050405020303" pitchFamily="18" charset="0"/>
                <a:cs typeface="Calibri" panose="020F0502020204030204" pitchFamily="34" charset="0"/>
              </a:rPr>
              <a:t>return </a:t>
            </a:r>
            <a:r>
              <a:rPr lang="en-US" sz="3200" dirty="0">
                <a:latin typeface="Georgia" panose="02040502050405020303" pitchFamily="18" charset="0"/>
                <a:cs typeface="Calibri" panose="020F0502020204030204" pitchFamily="34" charset="0"/>
              </a:rPr>
              <a:t>to how things were, to a “golden age,” </a:t>
            </a:r>
            <a:r>
              <a:rPr lang="en-US" sz="3200" dirty="0" smtClean="0">
                <a:latin typeface="Georgia" panose="02040502050405020303" pitchFamily="18" charset="0"/>
                <a:cs typeface="Calibri" panose="020F0502020204030204" pitchFamily="34" charset="0"/>
              </a:rPr>
              <a:t>and to </a:t>
            </a:r>
            <a:r>
              <a:rPr lang="en-US" sz="3200" dirty="0">
                <a:latin typeface="Georgia" panose="02040502050405020303" pitchFamily="18" charset="0"/>
                <a:cs typeface="Calibri" panose="020F0502020204030204" pitchFamily="34" charset="0"/>
              </a:rPr>
              <a:t>a past that no longer exists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3200" dirty="0">
                <a:latin typeface="Georgia" panose="02040502050405020303" pitchFamily="18" charset="0"/>
                <a:cs typeface="Calibri" panose="020F0502020204030204" pitchFamily="34" charset="0"/>
              </a:rPr>
              <a:t>Commitment to change what can / must be changed</a:t>
            </a:r>
          </a:p>
          <a:p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61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Georgia" panose="02040502050405020303" pitchFamily="18" charset="0"/>
              </a:rPr>
              <a:t>Hope-1</a:t>
            </a:r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1554" y="2600484"/>
            <a:ext cx="9613861" cy="3599316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000" dirty="0" smtClean="0">
                <a:latin typeface="Georgia" panose="02040502050405020303" pitchFamily="18" charset="0"/>
              </a:rPr>
              <a:t>[</a:t>
            </a:r>
            <a:r>
              <a:rPr lang="en-US" sz="3000" dirty="0">
                <a:latin typeface="Georgia" panose="02040502050405020303" pitchFamily="18" charset="0"/>
              </a:rPr>
              <a:t>Hope] is less eloquent than either optimism or despair (both of which, knowing the outcome, confidently complete the story). </a:t>
            </a:r>
            <a:endParaRPr lang="en-US" sz="3000" dirty="0" smtClean="0">
              <a:latin typeface="Georgia" panose="02040502050405020303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000" dirty="0" smtClean="0">
                <a:latin typeface="Georgia" panose="02040502050405020303" pitchFamily="18" charset="0"/>
              </a:rPr>
              <a:t>Sometimes </a:t>
            </a:r>
            <a:r>
              <a:rPr lang="en-US" sz="3000" dirty="0">
                <a:latin typeface="Georgia" panose="02040502050405020303" pitchFamily="18" charset="0"/>
              </a:rPr>
              <a:t>in silence, sometimes in more articulate agony or Job-like anger, the mood of the discourse of Christian hope is less that of assertion than </a:t>
            </a:r>
            <a:r>
              <a:rPr lang="en-US" sz="3000" dirty="0" smtClean="0">
                <a:latin typeface="Georgia" panose="02040502050405020303" pitchFamily="18" charset="0"/>
              </a:rPr>
              <a:t>request</a:t>
            </a:r>
            <a:r>
              <a:rPr lang="en-US" sz="3000" dirty="0">
                <a:latin typeface="Georgia" panose="02040502050405020303" pitchFamily="18" charset="0"/>
              </a:rPr>
              <a:t>: its form is prayer</a:t>
            </a:r>
            <a:r>
              <a:rPr lang="en-US" sz="3000" dirty="0" smtClean="0">
                <a:latin typeface="Georgia" panose="02040502050405020303" pitchFamily="18" charset="0"/>
              </a:rPr>
              <a:t>.</a:t>
            </a:r>
          </a:p>
          <a:p>
            <a:pPr marL="0" indent="0">
              <a:buNone/>
            </a:pPr>
            <a:endParaRPr lang="en-US" sz="1100" dirty="0">
              <a:latin typeface="Georgia" panose="02040502050405020303" pitchFamily="18" charset="0"/>
            </a:endParaRPr>
          </a:p>
          <a:p>
            <a:r>
              <a:rPr lang="en-US" sz="2200" dirty="0">
                <a:latin typeface="Georgia" panose="02040502050405020303" pitchFamily="18" charset="0"/>
              </a:rPr>
              <a:t>Nicholas Lash, </a:t>
            </a:r>
            <a:r>
              <a:rPr lang="en-US" sz="2200" i="1" dirty="0">
                <a:latin typeface="Georgia" panose="02040502050405020303" pitchFamily="18" charset="0"/>
              </a:rPr>
              <a:t>The Beginning and End of ‘Religion’</a:t>
            </a:r>
            <a:r>
              <a:rPr lang="en-US" sz="2200" dirty="0">
                <a:latin typeface="Georgia" panose="02040502050405020303" pitchFamily="18" charset="0"/>
              </a:rPr>
              <a:t> (Cambridge: Cambridge University, 1996) </a:t>
            </a:r>
            <a:r>
              <a:rPr lang="en-US" sz="2200" dirty="0" smtClean="0">
                <a:latin typeface="Georgia" panose="02040502050405020303" pitchFamily="18" charset="0"/>
              </a:rPr>
              <a:t>229</a:t>
            </a:r>
            <a:endParaRPr lang="en-US" sz="22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31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Georgia" panose="02040502050405020303" pitchFamily="18" charset="0"/>
              </a:rPr>
              <a:t>Hope-2</a:t>
            </a:r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4000" dirty="0" smtClean="0">
              <a:latin typeface="Georgia" panose="02040502050405020303" pitchFamily="18" charset="0"/>
            </a:endParaRPr>
          </a:p>
          <a:p>
            <a:pPr marL="4572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4000" dirty="0" smtClean="0">
                <a:latin typeface="Georgia" panose="02040502050405020303" pitchFamily="18" charset="0"/>
              </a:rPr>
              <a:t>If </a:t>
            </a:r>
            <a:r>
              <a:rPr lang="en-US" sz="4000" dirty="0">
                <a:latin typeface="Georgia" panose="02040502050405020303" pitchFamily="18" charset="0"/>
              </a:rPr>
              <a:t>hope is not to belie its own essence, it can tolerate no definitive limits</a:t>
            </a:r>
            <a:r>
              <a:rPr lang="en-US" sz="4000" dirty="0" smtClean="0">
                <a:latin typeface="Georgia" panose="02040502050405020303" pitchFamily="18" charset="0"/>
              </a:rPr>
              <a:t>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Karl Rahner, “Easter and Hope,” in </a:t>
            </a:r>
            <a:r>
              <a:rPr lang="en-US" i="1" dirty="0"/>
              <a:t>The Great Church Year</a:t>
            </a:r>
            <a:r>
              <a:rPr lang="en-US" dirty="0"/>
              <a:t>, </a:t>
            </a:r>
            <a:r>
              <a:rPr lang="en-US" dirty="0" smtClean="0"/>
              <a:t>188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57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244</TotalTime>
  <Words>757</Words>
  <Application>Microsoft Office PowerPoint</Application>
  <PresentationFormat>Widescreen</PresentationFormat>
  <Paragraphs>73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Georgia</vt:lpstr>
      <vt:lpstr>Trebuchet MS</vt:lpstr>
      <vt:lpstr>Wingdings</vt:lpstr>
      <vt:lpstr>Berlin</vt:lpstr>
      <vt:lpstr>Theology for a Future-Oriented Church</vt:lpstr>
      <vt:lpstr>God as Future-1</vt:lpstr>
      <vt:lpstr>God as Future-2</vt:lpstr>
      <vt:lpstr>God as Interruption</vt:lpstr>
      <vt:lpstr>The Dislocation of the Present Moment</vt:lpstr>
      <vt:lpstr>Expressions of Dislocation</vt:lpstr>
      <vt:lpstr>Responses to Dislocation</vt:lpstr>
      <vt:lpstr>Hope-1</vt:lpstr>
      <vt:lpstr>Hope-2</vt:lpstr>
      <vt:lpstr>Tradition</vt:lpstr>
      <vt:lpstr>Tradition and Creativity</vt:lpstr>
      <vt:lpstr>Discernment</vt:lpstr>
      <vt:lpstr>Shaping the Future</vt:lpstr>
    </vt:vector>
  </TitlesOfParts>
  <Company>Boston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Theology for a Future-Oriented Church</dc:title>
  <dc:creator>Richard Lennan</dc:creator>
  <cp:lastModifiedBy>Richard Lennan</cp:lastModifiedBy>
  <cp:revision>17</cp:revision>
  <dcterms:created xsi:type="dcterms:W3CDTF">2020-02-24T13:48:06Z</dcterms:created>
  <dcterms:modified xsi:type="dcterms:W3CDTF">2020-02-26T13:29:42Z</dcterms:modified>
</cp:coreProperties>
</file>